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3" r:id="rId2"/>
    <p:sldMasterId id="2147483884" r:id="rId3"/>
    <p:sldMasterId id="2147483933" r:id="rId4"/>
  </p:sldMasterIdLst>
  <p:notesMasterIdLst>
    <p:notesMasterId r:id="rId12"/>
  </p:notesMasterIdLst>
  <p:sldIdLst>
    <p:sldId id="430" r:id="rId5"/>
    <p:sldId id="431" r:id="rId6"/>
    <p:sldId id="435" r:id="rId7"/>
    <p:sldId id="433" r:id="rId8"/>
    <p:sldId id="434" r:id="rId9"/>
    <p:sldId id="436" r:id="rId10"/>
    <p:sldId id="437" r:id="rId1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4F81BD"/>
    <a:srgbClr val="4070AA"/>
    <a:srgbClr val="2A4A70"/>
    <a:srgbClr val="6883AA"/>
    <a:srgbClr val="D0D8E8"/>
    <a:srgbClr val="00E668"/>
    <a:srgbClr val="8BFFB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5" autoAdjust="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459D-1145-47E7-AD23-D6CE0C9A981A}" type="datetimeFigureOut">
              <a:rPr lang="ru-RU" smtClean="0"/>
              <a:pPr/>
              <a:t>31.01.2025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C276-C890-42CF-9738-2A46D75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0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0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5</a:t>
            </a: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3</a:t>
            </a: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4</a:t>
            </a: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6</a:t>
            </a: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2" name="line2"/>
          <p:cNvCxnSpPr/>
          <p:nvPr/>
        </p:nvCxnSpPr>
        <p:spPr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2</a:t>
            </a: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7</a:t>
            </a:r>
          </a:p>
        </p:txBody>
      </p:sp>
      <p:cxnSp>
        <p:nvCxnSpPr>
          <p:cNvPr id="32" name="line7"/>
          <p:cNvCxnSpPr/>
          <p:nvPr/>
        </p:nvCxnSpPr>
        <p:spPr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7" name="line10"/>
          <p:cNvCxnSpPr/>
          <p:nvPr/>
        </p:nvCxnSpPr>
        <p:spPr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3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28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 Введите текст</a:t>
            </a:r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/>
              <a:t>Текст</a:t>
            </a:r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5"/>
            <a:ext cx="8569324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80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66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35"/>
            <a:ext cx="8569324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59"/>
            <a:ext cx="8569324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252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49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Текст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64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7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6845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5"/>
            <a:ext cx="417671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598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36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49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42" y="1268415"/>
            <a:ext cx="2691331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4884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49" y="3897311"/>
            <a:ext cx="8569325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783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49" y="1268412"/>
            <a:ext cx="8569325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45" y="3904796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560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44" y="3933847"/>
            <a:ext cx="4176713" cy="2411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6" y="3933847"/>
            <a:ext cx="4176713" cy="24114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4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0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44" y="1268415"/>
            <a:ext cx="4176713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357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4" y="1268415"/>
            <a:ext cx="4176713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8487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66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3559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87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5"/>
            <a:ext cx="4176712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082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32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207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32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001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41227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49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87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12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314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42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48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50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530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40" y="1268415"/>
            <a:ext cx="6372225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49" y="3068639"/>
            <a:ext cx="2016125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57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6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98"/>
            <a:ext cx="5616574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3748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43" y="1262018"/>
            <a:ext cx="8569326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9182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36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43" y="3890918"/>
            <a:ext cx="8569326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5889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49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9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3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98" y="3890918"/>
            <a:ext cx="5616575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49" y="1262018"/>
            <a:ext cx="5616575" cy="24543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6280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7587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40" y="1262018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40" y="3055223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40" y="4825956"/>
            <a:ext cx="6372225" cy="15192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88571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49" y="3068638"/>
            <a:ext cx="2016125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61" y="1260022"/>
            <a:ext cx="1979613" cy="15212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1865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5673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410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4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4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49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49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36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36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4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4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4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49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3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36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49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7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63" y="1726577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63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63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 dirty="0"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62" y="4797425"/>
            <a:ext cx="5616811" cy="15478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6972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45" y="2204865"/>
            <a:ext cx="4176711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7517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2204865"/>
            <a:ext cx="8569325" cy="3240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0631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Введите заголовок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81" y="1268415"/>
            <a:ext cx="2736850" cy="5076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3446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  <a:p>
            <a:pPr lvl="0"/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9888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8" y="4797446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04191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41768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8134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6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35"/>
            <a:ext cx="8569325" cy="24479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6476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7155401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/>
              <a:t>Введите заголовок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3"/>
            <a:ext cx="2700336" cy="15128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3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/>
              <a:t>Введите текст или вставьте объект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0070BA"/>
                </a:solidFill>
              </a:rPr>
              <a:t>Первый уровень</a:t>
            </a:r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 dirty="0">
                <a:solidFill>
                  <a:srgbClr val="3C3C3C"/>
                </a:solidFill>
              </a:rPr>
              <a:t>Второй уровень</a:t>
            </a:r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9244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6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34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92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05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3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68337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2525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8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7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C75DF-6DA1-49E4-8DAC-FAC59F5014AC}" type="datetime1">
              <a:rPr lang="ru-RU" smtClean="0">
                <a:solidFill>
                  <a:prstClr val="black"/>
                </a:solidFill>
              </a:rPr>
              <a:pPr/>
              <a:t>31.01.2025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 kern="0" smtClean="0">
                <a:solidFill>
                  <a:srgbClr val="3C3C3C"/>
                </a:solidFill>
                <a:latin typeface="Arial"/>
              </a:rPr>
              <a:pPr>
                <a:defRPr/>
              </a:pPr>
              <a:t>‹#›</a:t>
            </a:fld>
            <a:endParaRPr lang="ru-RU" sz="1000" b="1" kern="0" dirty="0">
              <a:solidFill>
                <a:srgbClr val="3C3C3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81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52"/>
            </p:custDataLst>
            <p:extLst/>
          </p:nvPr>
        </p:nvGraphicFramePr>
        <p:xfrm>
          <a:off x="1599" y="161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think-cell Slide" r:id="rId53" imgW="360" imgH="360" progId="">
                  <p:embed/>
                </p:oleObj>
              </mc:Choice>
              <mc:Fallback>
                <p:oleObj name="think-cell Slide" r:id="rId53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" y="161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Первый уровень</a:t>
            </a:r>
          </a:p>
          <a:p>
            <a:pPr lvl="2"/>
            <a:r>
              <a:rPr lang="ru-RU" dirty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  <p:sldLayoutId id="2147483869" r:id="rId35"/>
    <p:sldLayoutId id="2147483870" r:id="rId36"/>
    <p:sldLayoutId id="2147483871" r:id="rId37"/>
    <p:sldLayoutId id="2147483872" r:id="rId38"/>
    <p:sldLayoutId id="2147483873" r:id="rId39"/>
    <p:sldLayoutId id="2147483874" r:id="rId40"/>
    <p:sldLayoutId id="2147483875" r:id="rId41"/>
    <p:sldLayoutId id="2147483876" r:id="rId42"/>
    <p:sldLayoutId id="2147483877" r:id="rId43"/>
    <p:sldLayoutId id="2147483878" r:id="rId44"/>
    <p:sldLayoutId id="2147483879" r:id="rId45"/>
    <p:sldLayoutId id="2147483880" r:id="rId46"/>
    <p:sldLayoutId id="2147483881" r:id="rId47"/>
    <p:sldLayoutId id="2147483882" r:id="rId48"/>
    <p:sldLayoutId id="2147483883" r:id="rId4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88000" y="1340246"/>
            <a:ext cx="8580480" cy="0"/>
          </a:xfrm>
          <a:prstGeom prst="line">
            <a:avLst/>
          </a:prstGeom>
          <a:noFill/>
          <a:ln w="19050" cap="flat" cmpd="sng" algn="ctr">
            <a:solidFill>
              <a:srgbClr val="0070B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Прямоугольник 14"/>
          <p:cNvSpPr/>
          <p:nvPr/>
        </p:nvSpPr>
        <p:spPr>
          <a:xfrm>
            <a:off x="288000" y="3645767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Цели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8000" y="1807318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Инициатор работы - АО «…» </a:t>
            </a:r>
            <a:r>
              <a:rPr lang="ru-RU" altLang="ru-RU" sz="1200" dirty="0">
                <a:latin typeface="Arial"/>
              </a:rPr>
              <a:t>(полное название предприятия);</a:t>
            </a:r>
          </a:p>
          <a:p>
            <a:pPr algn="ctr"/>
            <a:r>
              <a:rPr lang="ru-RU" altLang="ru-RU" sz="1200" dirty="0">
                <a:latin typeface="Arial"/>
              </a:rPr>
              <a:t>Потенциальные соисполнители: (список предприятий)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8000" y="5447602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Финансирование 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000" y="1464301"/>
            <a:ext cx="860760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Инициатор работы; потенциальные соисполнители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8000" y="2524041"/>
            <a:ext cx="860760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Письма поддержки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8000" y="2822797"/>
            <a:ext cx="8607600" cy="50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 кого, номер и дата получения, пример ниже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ОАО «Сургутнефтегаз» №  0348 от 01.01.2019 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8000" y="5805264"/>
            <a:ext cx="8607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Сроки выполнения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2025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- …. годы</a:t>
            </a:r>
          </a:p>
          <a:p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Объем финансирования (ФБ) – … млн руб., в т.ч.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2025 г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. – … 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Внебюджетное финансирование – ….. млн руб., в т.ч.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2025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г. – … млн руб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i="1" dirty="0" smtClean="0">
                <a:solidFill>
                  <a:srgbClr val="FF0000"/>
                </a:solidFill>
                <a:latin typeface="Arial"/>
              </a:rPr>
              <a:t>(если есть)</a:t>
            </a:r>
            <a:endParaRPr lang="ru-RU" altLang="ru-RU" sz="1200" i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7999" y="3974925"/>
            <a:ext cx="86076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Разработка…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 СТРОГО ИЗ ТТХ!!! 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Последнюю цель (выполнение работ в рамках 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ведомственного) </a:t>
            </a:r>
            <a:r>
              <a:rPr lang="ru-RU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указывать.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7999" y="474576"/>
            <a:ext cx="8607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rgbClr val="004077"/>
                </a:solidFill>
                <a:latin typeface="Arial"/>
              </a:rPr>
              <a:t>Указать НИР или ОКР «Указать наименование темы строго из ТТХ»</a:t>
            </a:r>
          </a:p>
          <a:p>
            <a:pPr algn="ctr"/>
            <a:r>
              <a:rPr lang="ru-RU" sz="1400" b="1" dirty="0">
                <a:solidFill>
                  <a:srgbClr val="004077"/>
                </a:solidFill>
                <a:latin typeface="Arial"/>
              </a:rPr>
              <a:t>Шифр «Указать шифр»</a:t>
            </a:r>
          </a:p>
        </p:txBody>
      </p:sp>
      <p:sp>
        <p:nvSpPr>
          <p:cNvPr id="13" name="Заголовок 8"/>
          <p:cNvSpPr txBox="1">
            <a:spLocks/>
          </p:cNvSpPr>
          <p:nvPr/>
        </p:nvSpPr>
        <p:spPr>
          <a:xfrm>
            <a:off x="286948" y="184218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 технологическое направление («…………….»)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339" y="12493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Задачи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39" y="1616003"/>
            <a:ext cx="86076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Перечисляются все задачи, согласно ТТХ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Разработка …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Создание и испытание опытного образца …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ЗАДАЧИ СТОРОГО ИЗ ТТХ!!!</a:t>
            </a: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349984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8000" y="1228682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Информация о ранее выполненных работах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8000" y="1616003"/>
            <a:ext cx="860760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Указать общие сведения о имеющемся научно-техническом заделе в области планируемого исследования: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000000"/>
                </a:solidFill>
              </a:rPr>
              <a:t>название программы, в рамках которой выполнялись схожие работы, направления, в общем виде результаты, достижения… (Сведения только </a:t>
            </a:r>
            <a:r>
              <a:rPr lang="ru-RU" sz="1200" u="sng" dirty="0">
                <a:solidFill>
                  <a:srgbClr val="000000"/>
                </a:solidFill>
              </a:rPr>
              <a:t>из открытых источников</a:t>
            </a:r>
            <a:r>
              <a:rPr lang="ru-RU" sz="1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8000" y="3435331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Новизна работы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8000" y="3861048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000000"/>
                </a:solidFill>
              </a:rPr>
              <a:t>Описывается, в чем именно состоит новизна работы, может быть указана важность для отечественного судостроения, наличие/отсутствие зарубежных аналогов. Краткая информация по сути вопроса</a:t>
            </a:r>
          </a:p>
        </p:txBody>
      </p:sp>
      <p:sp>
        <p:nvSpPr>
          <p:cNvPr id="7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201589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339" y="1140019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Сравнение с аналогами </a:t>
            </a:r>
            <a:endParaRPr lang="ru-RU" sz="1400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883040"/>
              </p:ext>
            </p:extLst>
          </p:nvPr>
        </p:nvGraphicFramePr>
        <p:xfrm>
          <a:off x="281658" y="1439466"/>
          <a:ext cx="8613281" cy="14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4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41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41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41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 1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 2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 …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en-US" sz="1200" b="1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Создаваемое в рамках темы оборудование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46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1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36379" y="61047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Желательна картинка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829" y="5157192"/>
            <a:ext cx="86070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FF0000"/>
                </a:solidFill>
              </a:rPr>
              <a:t>Аналог может быть как отечественного, так и зарубежного производства. Если аналогов несколько – необходимо добавить дополнительные столбцы (по числу аналогов).</a:t>
            </a:r>
          </a:p>
          <a:p>
            <a:pPr algn="just"/>
            <a:endParaRPr lang="ru-RU" sz="1200" dirty="0">
              <a:solidFill>
                <a:srgbClr val="FF0000"/>
              </a:solidFill>
            </a:endParaRPr>
          </a:p>
          <a:p>
            <a:pPr algn="just"/>
            <a:r>
              <a:rPr lang="ru-RU" sz="1200" dirty="0">
                <a:solidFill>
                  <a:srgbClr val="FF0000"/>
                </a:solidFill>
              </a:rPr>
              <a:t>Среди параметров сравнения желательно указывать, в том числе, параметры, по которым </a:t>
            </a:r>
            <a:r>
              <a:rPr lang="ru-RU" sz="1200" b="1" dirty="0">
                <a:solidFill>
                  <a:srgbClr val="FF0000"/>
                </a:solidFill>
              </a:rPr>
              <a:t>создаваемое оборудование превосходит существующие аналоги</a:t>
            </a:r>
            <a:r>
              <a:rPr lang="ru-RU" sz="1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9722" y="3068960"/>
            <a:ext cx="860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FF0000"/>
                </a:solidFill>
              </a:rPr>
              <a:t>Пример заполнения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25595"/>
              </p:ext>
            </p:extLst>
          </p:nvPr>
        </p:nvGraphicFramePr>
        <p:xfrm>
          <a:off x="235978" y="3379867"/>
          <a:ext cx="8658961" cy="176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05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94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94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Паром «1234»</a:t>
                      </a:r>
                      <a:endParaRPr lang="en-US" sz="1200" b="1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Паром «Лучший»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Комплектующее оборудование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Импортное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Отечественное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Скорость полного хода, уз.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т.д.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130000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8000" y="1170382"/>
            <a:ext cx="8607600" cy="2709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Планируемые результаты работы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8000" y="1556792"/>
            <a:ext cx="860760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Перечисляются планируемые конкретные результаты работы, согласно ТТХ.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</a:pPr>
            <a:r>
              <a:rPr lang="ru-RU" sz="1200" b="1" u="sng" dirty="0">
                <a:solidFill>
                  <a:srgbClr val="FF0000"/>
                </a:solidFill>
              </a:rPr>
              <a:t>Не указывать </a:t>
            </a:r>
            <a:r>
              <a:rPr lang="ru-RU" sz="1200" u="sng" dirty="0">
                <a:solidFill>
                  <a:srgbClr val="FF0000"/>
                </a:solidFill>
              </a:rPr>
              <a:t>стандартные результаты, относящихся ко всем НИР и ОКР</a:t>
            </a:r>
            <a:r>
              <a:rPr lang="ru-RU" sz="1200" dirty="0">
                <a:solidFill>
                  <a:srgbClr val="FF0000"/>
                </a:solidFill>
              </a:rPr>
              <a:t> :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технико-экономическое обоснование разработки;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отчет о патентных исследованиях;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перечень объектов интеллектуальной  собственности;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перечень работ, выполненных за счет внебюджетных средств; 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предложения по внедрению;</a:t>
            </a:r>
          </a:p>
          <a:p>
            <a:pPr marL="180975" indent="-180975" algn="just"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200" dirty="0">
                <a:solidFill>
                  <a:srgbClr val="FF0000"/>
                </a:solidFill>
              </a:rPr>
              <a:t>демонстрационные материалы для презентации результатов в формате Microsoft Power Point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8000" y="4203960"/>
            <a:ext cx="8607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Перечисляется эффект выполнения работы </a:t>
            </a:r>
            <a:r>
              <a:rPr lang="ru-RU" sz="1200" u="sng" dirty="0">
                <a:solidFill>
                  <a:srgbClr val="000000"/>
                </a:solidFill>
              </a:rPr>
              <a:t>с конкретными показателями</a:t>
            </a:r>
            <a:r>
              <a:rPr lang="ru-RU" sz="1200" dirty="0">
                <a:solidFill>
                  <a:srgbClr val="000000"/>
                </a:solidFill>
              </a:rPr>
              <a:t>, например: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Повышение </a:t>
            </a:r>
            <a:r>
              <a:rPr lang="ru-RU" sz="1200" dirty="0" err="1">
                <a:solidFill>
                  <a:srgbClr val="000000"/>
                </a:solidFill>
              </a:rPr>
              <a:t>энергоэффективности</a:t>
            </a:r>
            <a:r>
              <a:rPr lang="ru-RU" sz="1200" dirty="0">
                <a:solidFill>
                  <a:srgbClr val="000000"/>
                </a:solidFill>
              </a:rPr>
              <a:t> на 30%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Повышение надёжности и технологичности….</a:t>
            </a:r>
          </a:p>
          <a:p>
            <a:pPr marL="180975" indent="-180975" algn="just" fontAlgn="base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Снижение эксплуатационных затрат в 1,5 раза.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88000" y="3843920"/>
            <a:ext cx="8607600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>
                <a:solidFill>
                  <a:srgbClr val="FFFFFF"/>
                </a:solidFill>
              </a:rPr>
              <a:t>Ожидаемый эффект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9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188763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8000" y="1268760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</a:t>
            </a:r>
            <a:r>
              <a:rPr lang="ru-RU" sz="1400" b="1">
                <a:solidFill>
                  <a:srgbClr val="FFFFFF"/>
                </a:solidFill>
                <a:cs typeface="Arial" pitchFamily="34" charset="0"/>
              </a:rPr>
              <a:t>планируемые РИД)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8000" y="2636912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Исходя из этой информации формируются предложения по количеству индикаторов и показателей по следующей форме (года должны соответствовать срокам выполнения работы):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6159"/>
              </p:ext>
            </p:extLst>
          </p:nvPr>
        </p:nvGraphicFramePr>
        <p:xfrm>
          <a:off x="467544" y="3162859"/>
          <a:ext cx="7776864" cy="136815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2024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2025 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2026г.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</a:rPr>
                        <a:t>разработанных 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8000" y="5160270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8000" y="5558368"/>
            <a:ext cx="8607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000000"/>
                </a:solidFill>
              </a:rPr>
              <a:t>Здесь должны быть указаны </a:t>
            </a:r>
            <a:r>
              <a:rPr lang="ru-RU" sz="1200" u="sng" dirty="0">
                <a:solidFill>
                  <a:srgbClr val="000000"/>
                </a:solidFill>
              </a:rPr>
              <a:t>конкретные</a:t>
            </a:r>
            <a:r>
              <a:rPr lang="ru-RU" sz="1200" dirty="0">
                <a:solidFill>
                  <a:srgbClr val="000000"/>
                </a:solidFill>
              </a:rPr>
              <a:t> данные о том, кем и при каких условиях и какой именно результат планируемой к выполнению НИР или ОКР, может быть использован.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rgbClr val="000000"/>
                </a:solidFill>
              </a:rPr>
              <a:t>Должны быть отражены, если применимо, количественные показатели потребности в разрабатываемых образцах и стоимость перспективных образцов, в том числе в сравнении с </a:t>
            </a:r>
            <a:r>
              <a:rPr lang="ru-RU" sz="1200">
                <a:solidFill>
                  <a:srgbClr val="000000"/>
                </a:solidFill>
              </a:rPr>
              <a:t>аналогами</a:t>
            </a:r>
            <a:r>
              <a:rPr lang="ru-RU" sz="1200" smtClean="0">
                <a:solidFill>
                  <a:srgbClr val="000000"/>
                </a:solidFill>
              </a:rPr>
              <a:t>).</a:t>
            </a:r>
          </a:p>
          <a:p>
            <a:pPr algn="just">
              <a:spcAft>
                <a:spcPts val="600"/>
              </a:spcAft>
            </a:pPr>
            <a:r>
              <a:rPr lang="ru-RU" sz="1200" smtClean="0">
                <a:solidFill>
                  <a:srgbClr val="000000"/>
                </a:solidFill>
              </a:rPr>
              <a:t>Ориентировочные </a:t>
            </a:r>
            <a:r>
              <a:rPr lang="ru-RU" sz="1200" dirty="0">
                <a:solidFill>
                  <a:srgbClr val="000000"/>
                </a:solidFill>
              </a:rPr>
              <a:t>сроки внедрения - ……….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8000" y="4657870"/>
            <a:ext cx="860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</a:rPr>
              <a:t>Права на результаты интеллектуальной деятельности предлагается закрепить за </a:t>
            </a:r>
            <a:r>
              <a:rPr lang="ru-RU" sz="1200" dirty="0">
                <a:solidFill>
                  <a:srgbClr val="FF0000"/>
                </a:solidFill>
              </a:rPr>
              <a:t>(Российская Федерация либо </a:t>
            </a:r>
            <a:r>
              <a:rPr lang="ru-RU" sz="1200" dirty="0" smtClean="0">
                <a:solidFill>
                  <a:srgbClr val="FF0000"/>
                </a:solidFill>
              </a:rPr>
              <a:t>Исполнитель, либо совместно)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8000" y="2098303"/>
            <a:ext cx="86076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Патент на …(изобретение, полезную модель и т.д.)  «……………» 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Секрет производства («ноу-хау») «Технология…………….»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8000" y="1636638"/>
            <a:ext cx="860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FF0000"/>
                </a:solidFill>
              </a:rPr>
              <a:t>Указываются конкретные технические решения, подлежащие правовой охране, а также предполагаемый вид правовой охраны, например:</a:t>
            </a: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НИР или ОКР «Указать шифр»</a:t>
            </a:r>
          </a:p>
        </p:txBody>
      </p:sp>
    </p:spTree>
    <p:extLst>
      <p:ext uri="{BB962C8B-B14F-4D97-AF65-F5344CB8AC3E}">
        <p14:creationId xmlns:p14="http://schemas.microsoft.com/office/powerpoint/2010/main" val="27093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8000" y="1092823"/>
            <a:ext cx="8607600" cy="27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(планируемые РИД)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8000" y="1400495"/>
            <a:ext cx="8607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Секрет производства «ноу-хау»: Технология управления грузовыми операциями с функциями метрологического контроля (3 этап, </a:t>
            </a:r>
            <a:r>
              <a:rPr lang="ru-RU" sz="1200" dirty="0" smtClean="0">
                <a:solidFill>
                  <a:srgbClr val="000000"/>
                </a:solidFill>
              </a:rPr>
              <a:t>2027 </a:t>
            </a:r>
            <a:r>
              <a:rPr lang="ru-RU" sz="1200" dirty="0">
                <a:solidFill>
                  <a:srgbClr val="000000"/>
                </a:solidFill>
              </a:rPr>
              <a:t>г.).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Программа для ЭВМ: Программа метрологического мониторинга, интегрированного в систему управления грузовыми операциями (2 этап, </a:t>
            </a:r>
            <a:r>
              <a:rPr lang="ru-RU" sz="1200" dirty="0" smtClean="0">
                <a:solidFill>
                  <a:srgbClr val="000000"/>
                </a:solidFill>
              </a:rPr>
              <a:t>2026 </a:t>
            </a:r>
            <a:r>
              <a:rPr lang="ru-RU" sz="1200" dirty="0">
                <a:solidFill>
                  <a:srgbClr val="000000"/>
                </a:solidFill>
              </a:rPr>
              <a:t>г.). </a:t>
            </a:r>
          </a:p>
          <a:p>
            <a:pPr marL="171450" lvl="2" indent="-171450" algn="just">
              <a:spcBef>
                <a:spcPts val="300"/>
              </a:spcBef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rgbClr val="000000"/>
                </a:solidFill>
              </a:rPr>
              <a:t>Промышленный образец: Комплекс аппаратуры управления грузовыми операциями с функциями метрологического контроля для морских судов (3 этап, </a:t>
            </a:r>
            <a:r>
              <a:rPr lang="ru-RU" sz="1200" dirty="0" smtClean="0">
                <a:solidFill>
                  <a:srgbClr val="000000"/>
                </a:solidFill>
              </a:rPr>
              <a:t>2027 </a:t>
            </a:r>
            <a:r>
              <a:rPr lang="ru-RU" sz="1200" dirty="0">
                <a:solidFill>
                  <a:srgbClr val="000000"/>
                </a:solidFill>
              </a:rPr>
              <a:t>г.).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29403"/>
              </p:ext>
            </p:extLst>
          </p:nvPr>
        </p:nvGraphicFramePr>
        <p:xfrm>
          <a:off x="703117" y="2852936"/>
          <a:ext cx="7776864" cy="11521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2025 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2026 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2027 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г.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743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разработанных 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7345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5166" marR="15166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8000" y="4493796"/>
            <a:ext cx="8607600" cy="270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8000" y="4804648"/>
            <a:ext cx="8607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>
                <a:solidFill>
                  <a:schemeClr val="tx2"/>
                </a:solidFill>
              </a:rPr>
              <a:t>Система управления грузовыми операциями с функциями метрологического контроля может быть использована при создании и модернизации объектов морской техники для добычи, хранения, выгрузки и транспортировки нефти и нефтепродуктов, нефтеналивных судах, судах снабжения: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tx2"/>
                </a:solidFill>
              </a:rPr>
              <a:t>КБ-проектантами морской техники; 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solidFill>
                  <a:schemeClr val="tx2"/>
                </a:solidFill>
              </a:rPr>
              <a:t>предприятиями – изготовителями объектов морской техники.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schemeClr val="tx2"/>
                </a:solidFill>
              </a:rPr>
              <a:t>Организация серийного производства комплекса аппаратуры управления грузовыми операциями планируется на мощностях на АО «ХХХ» с 2024 г. с целью обеспечения внутренних водных бассейнов отечественным оборудованием.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</a:rPr>
              <a:t>Сроки внедрения – </a:t>
            </a:r>
            <a:r>
              <a:rPr lang="ru-RU" sz="1200" dirty="0" smtClean="0">
                <a:solidFill>
                  <a:schemeClr val="tx2"/>
                </a:solidFill>
              </a:rPr>
              <a:t>2027 </a:t>
            </a:r>
            <a:r>
              <a:rPr lang="ru-RU" sz="1200">
                <a:solidFill>
                  <a:schemeClr val="tx2"/>
                </a:solidFill>
              </a:rPr>
              <a:t>– </a:t>
            </a:r>
            <a:r>
              <a:rPr lang="ru-RU" sz="1200" smtClean="0">
                <a:solidFill>
                  <a:schemeClr val="tx2"/>
                </a:solidFill>
              </a:rPr>
              <a:t>2028 </a:t>
            </a:r>
            <a:r>
              <a:rPr lang="ru-RU" sz="1200" dirty="0" err="1">
                <a:solidFill>
                  <a:schemeClr val="tx2"/>
                </a:solidFill>
              </a:rPr>
              <a:t>г.г</a:t>
            </a:r>
            <a:r>
              <a:rPr lang="ru-RU" sz="1300" dirty="0">
                <a:solidFill>
                  <a:schemeClr val="tx2"/>
                </a:solidFill>
              </a:rPr>
              <a:t>.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000" y="4121419"/>
            <a:ext cx="8607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000000"/>
                </a:solidFill>
              </a:rPr>
              <a:t>Права на результаты интеллектуальной деятельности предлагается закрепить за Исполнителем</a:t>
            </a:r>
          </a:p>
        </p:txBody>
      </p:sp>
      <p:sp>
        <p:nvSpPr>
          <p:cNvPr id="14" name="Заголовок 8"/>
          <p:cNvSpPr txBox="1">
            <a:spLocks/>
          </p:cNvSpPr>
          <p:nvPr/>
        </p:nvSpPr>
        <p:spPr>
          <a:xfrm>
            <a:off x="287338" y="112602"/>
            <a:ext cx="8560318" cy="26346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defRPr/>
            </a:pPr>
            <a:r>
              <a:rPr lang="ru-RU" sz="1400" b="1" dirty="0">
                <a:solidFill>
                  <a:srgbClr val="004077">
                    <a:lumMod val="75000"/>
                  </a:srgbClr>
                </a:solidFill>
                <a:latin typeface="Arial"/>
              </a:rPr>
              <a:t>…. технологическое направление </a:t>
            </a:r>
            <a:r>
              <a:rPr lang="ru-RU" sz="1400" b="1" dirty="0">
                <a:solidFill>
                  <a:srgbClr val="004077">
                    <a:lumMod val="75000"/>
                  </a:srgbClr>
                </a:solidFill>
              </a:rPr>
              <a:t>(«…………………..»)</a:t>
            </a:r>
            <a:endParaRPr lang="ru-RU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81" y="476672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>
                <a:solidFill>
                  <a:srgbClr val="004077"/>
                </a:solidFill>
              </a:rPr>
              <a:t>ОКР «Пример заполнения слайда»</a:t>
            </a:r>
          </a:p>
        </p:txBody>
      </p:sp>
    </p:spTree>
    <p:extLst>
      <p:ext uri="{BB962C8B-B14F-4D97-AF65-F5344CB8AC3E}">
        <p14:creationId xmlns:p14="http://schemas.microsoft.com/office/powerpoint/2010/main" val="1178741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pn_report" id="{F8D1C6A7-815E-4B1B-922D-DDF256B6FD24}" vid="{8AC31970-B314-4C23-B764-C3D4C7919476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861</Words>
  <Application>Microsoft Office PowerPoint</Application>
  <PresentationFormat>Экран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Специальное оформление</vt:lpstr>
      <vt:lpstr>13_gpn_report</vt:lpstr>
      <vt:lpstr>1_Специальное оформление</vt:lpstr>
      <vt:lpstr>5_Специальное оформление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Antonov.YI</dc:creator>
  <cp:lastModifiedBy>Дарья</cp:lastModifiedBy>
  <cp:revision>346</cp:revision>
  <cp:lastPrinted>2016-03-02T15:20:47Z</cp:lastPrinted>
  <dcterms:created xsi:type="dcterms:W3CDTF">2016-02-27T11:59:56Z</dcterms:created>
  <dcterms:modified xsi:type="dcterms:W3CDTF">2025-01-31T09:42:41Z</dcterms:modified>
</cp:coreProperties>
</file>