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7" r:id="rId4"/>
    <p:sldId id="268" r:id="rId5"/>
    <p:sldId id="266" r:id="rId6"/>
    <p:sldId id="263" r:id="rId7"/>
    <p:sldId id="264" r:id="rId8"/>
    <p:sldId id="259" r:id="rId9"/>
    <p:sldId id="265" r:id="rId10"/>
    <p:sldId id="26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ED6"/>
    <a:srgbClr val="E7E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0AEBE-7D5E-4885-8BE3-12D0E02ABB1A}" type="datetimeFigureOut">
              <a:rPr lang="ru-RU" smtClean="0"/>
              <a:t>25.03.2026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BD9DD-27F6-4E43-B06F-11A15D42B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84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859A4-0613-4634-AB5D-A4139A026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38AD32-2123-436B-8BE3-179D6D4CE4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0D7552-494D-4712-9C32-53BD7B7D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A6B7-BCFF-4E7D-BFA3-FB5C227351EC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9F528E-309F-45EE-BC57-038E6D16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673229-DCF1-4E0B-83FA-C267F4E6D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55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E71A37-7ABC-4890-9840-F4C69556D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CD7AE0-B731-44DC-821D-7FE03F2AF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E6EE1E-09B3-48DB-AD2C-24D06061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67BFD-0672-4C44-9855-4D29F9722A6C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3BA6B5-F41C-4443-BC08-A6DA37E4D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B7F3E1-F55F-48C2-9646-DC24A9DAF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59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4DD07F9-4CF2-46AA-8625-FA3BAB002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3DEA4A1-2CA3-4884-ABF3-EFB675B48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352CC8-BB5C-4F85-B5A9-B90898783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8ED94-BC2D-4C8B-A93C-7F324FE68573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012D3A-838F-424E-83DE-4DD6AAE1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8E7EA-773B-4249-BCF7-1E8419A74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707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CDACB1-E74F-4AFB-988D-AA8A653D7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296065-3033-45BD-B9D7-021815EE8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383E64-36B8-48A6-8985-B715ED52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94CE-C3D9-4B77-8A0F-2BCB9B063C5B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6645A6-FF57-45CD-889C-76E46A462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9ADFAB-5CFB-458C-BE01-706700A79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4A7F6-3B82-4ECA-9D7A-60EE9BE6E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4C6C1F4-BC13-4F08-A942-77D7CDF70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239A38-736E-4315-8638-FE418CA02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0D74F-5D26-492B-A64B-6993D89241DF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711C56-EDFC-41F8-8810-C70DBEBE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4B3111-1A81-40BE-92D6-15D67D5E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502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02B8A0-2446-44F0-80D4-920123ED1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3D9912-6669-47FA-A1EA-3DB370E72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62F981-2390-436F-87D0-70D7A07BA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85BF61-BDA3-47D7-BF99-072A92659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54670-E0CC-45AC-A5A4-5D8C78592DC0}" type="datetime1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C2B23C-6EAC-4D9E-8FCC-CBAE54D4E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1B1F1B-9703-4A0C-8943-548CDBBF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7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BE9D41-BD39-4B5A-9EB0-2024DFC36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D3A2E0-235F-46D6-97DC-A343F8160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8DA45A-E4D5-4E40-B050-F94FCAF15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2FFE258-AB99-4CFF-AF61-E2D2F71CA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37382A-DA97-4492-9D97-39AB45D1B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60D6BA7-9125-45E6-9259-2524881A9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33F94-3390-44AA-8FDD-B4D3C84E5C62}" type="datetime1">
              <a:rPr lang="ru-RU" smtClean="0"/>
              <a:t>25.03.2026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6EFDCBF-A6D6-481D-9218-1B6D9F0F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AAD975-D999-45CA-B31E-86CC24DCC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39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93ECF-77CC-4A8B-AAD3-75479B8A4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9E2E3B-7B49-4A89-BA70-F95694CF9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A67AF-C8E4-4624-8F09-9F779E4F3EAC}" type="datetime1">
              <a:rPr lang="ru-RU" smtClean="0"/>
              <a:t>25.03.2026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2DF9C3C-3659-4ABD-A175-6B52DA5C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CA85C3-8313-4DE1-BB19-55EC8CE0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3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968BFF7-B191-491C-ABED-2E3EFB8A7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8F0F6-C776-459F-85EE-B1E77E6551D6}" type="datetime1">
              <a:rPr lang="ru-RU" smtClean="0"/>
              <a:t>25.03.2026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7455FB5-FBF7-4DAC-8CDC-58D4EA4D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3C57BD-8577-4E23-B866-AC0B8DC5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8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E2E77-0965-493C-A3F5-74CBF235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998D02-DF76-4C0C-B3E3-A91811051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F14BEA-FB20-4D18-8774-744B2F041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96614A-F7E4-4EF0-9F45-C0B71681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425AF-DFBF-406E-BD91-023E3C2F12BB}" type="datetime1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5878F9-6EB9-49E1-BD49-FC09F2D0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0CB67D-8815-48B2-A6F1-39DD0133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429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11788-90EB-419E-9964-6990F67A2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738ACF7-E1BD-483F-ADC3-3840EDCC1F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D48534-77F0-4CF9-B7AB-1AB47255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EECC84-FB0F-4938-822B-647B7E3BE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5C90-B9BE-47F1-9728-37EFE1D66D25}" type="datetime1">
              <a:rPr lang="ru-RU" smtClean="0"/>
              <a:t>25.03.2026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566056-0EDB-4B00-AF7B-1915F850F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8E5530-B315-4C83-91AA-C36E172F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75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3C65B9-A942-4A32-9F13-46B79DF4B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52C3F9-D20F-4392-BF9C-6AD218E12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8460CB-DE97-414B-AC0D-64B2A08D0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56121-3BDC-4F3D-83CB-836ED55C9329}" type="datetime1">
              <a:rPr lang="ru-RU" smtClean="0"/>
              <a:t>25.03.2026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4F3B0F-F6B4-4527-B6F4-7FC419C5C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8D564-77A1-4346-ACAB-FCCFFCB57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9AC6E-FCE4-4BF2-8BCC-194085D63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48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5811E3A-A3D1-4F8A-8EB9-6820F968188F}"/>
              </a:ext>
            </a:extLst>
          </p:cNvPr>
          <p:cNvCxnSpPr/>
          <p:nvPr/>
        </p:nvCxnSpPr>
        <p:spPr>
          <a:xfrm>
            <a:off x="288342" y="1317944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702ED7B-4285-4108-8468-51B23C07DC46}"/>
              </a:ext>
            </a:extLst>
          </p:cNvPr>
          <p:cNvSpPr/>
          <p:nvPr/>
        </p:nvSpPr>
        <p:spPr>
          <a:xfrm>
            <a:off x="288342" y="1963574"/>
            <a:ext cx="114141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Инициатор работы - АО «…» </a:t>
            </a:r>
            <a:r>
              <a:rPr lang="ru-RU" altLang="ru-RU" sz="1200" dirty="0">
                <a:latin typeface="Arial"/>
              </a:rPr>
              <a:t>(полное название предприятия);</a:t>
            </a:r>
          </a:p>
          <a:p>
            <a:pPr algn="ctr"/>
            <a:endParaRPr lang="ru-RU" altLang="ru-RU" sz="1200" dirty="0">
              <a:latin typeface="Arial"/>
            </a:endParaRPr>
          </a:p>
          <a:p>
            <a:pPr algn="ctr"/>
            <a:r>
              <a:rPr lang="ru-RU" altLang="ru-RU" sz="1200" dirty="0">
                <a:latin typeface="Arial"/>
              </a:rPr>
              <a:t>Потенциальные соисполнители: (список предприятий)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24D4700-4633-4344-9D89-008EB37FC235}"/>
              </a:ext>
            </a:extLst>
          </p:cNvPr>
          <p:cNvSpPr/>
          <p:nvPr/>
        </p:nvSpPr>
        <p:spPr>
          <a:xfrm>
            <a:off x="288342" y="5351305"/>
            <a:ext cx="11414130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Финансирование работы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C69F440-C50A-4C89-B900-D66CD5B7A61A}"/>
              </a:ext>
            </a:extLst>
          </p:cNvPr>
          <p:cNvSpPr/>
          <p:nvPr/>
        </p:nvSpPr>
        <p:spPr>
          <a:xfrm>
            <a:off x="288342" y="3035340"/>
            <a:ext cx="11414130" cy="43787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Основания для постановки работы </a:t>
            </a:r>
            <a:br>
              <a:rPr lang="ru-RU" sz="1400" b="1" kern="0" dirty="0">
                <a:latin typeface="Arial"/>
                <a:cs typeface="Arial" pitchFamily="34" charset="0"/>
              </a:rPr>
            </a:br>
            <a:r>
              <a:rPr lang="ru-RU" sz="1000" kern="0" dirty="0">
                <a:latin typeface="Arial"/>
                <a:cs typeface="Arial" pitchFamily="34" charset="0"/>
              </a:rPr>
              <a:t>(Указы Президента Российской Федерации, Постановления Правительства Российской Федерации, КЦП, протоколы и письма, подтверждающие актуальность постановки работы)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EB57178-F8B6-47B4-99DD-11388EA96194}"/>
              </a:ext>
            </a:extLst>
          </p:cNvPr>
          <p:cNvSpPr/>
          <p:nvPr/>
        </p:nvSpPr>
        <p:spPr>
          <a:xfrm>
            <a:off x="288342" y="3567179"/>
            <a:ext cx="1141413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Указы Президента, постановления Правительства Российской Федерации, 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Протоколы Коллегии (НТС) Военно-промышленной коллегии,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Реквизиты Комплексной целевой программы (КЦП), в рамках которой осуществляется постановка работы,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От представителей Военно-Морского Флота Российской Федерации,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От генеральных конструкторов по направлениям и руководителей приоритетных технологических направлений.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98F4275F-A22A-4F7E-888D-8CD7B04346D7}"/>
              </a:ext>
            </a:extLst>
          </p:cNvPr>
          <p:cNvSpPr/>
          <p:nvPr/>
        </p:nvSpPr>
        <p:spPr>
          <a:xfrm>
            <a:off x="288342" y="5805264"/>
            <a:ext cx="1141413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Сроки выполнения –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2026 - …. годы</a:t>
            </a:r>
          </a:p>
          <a:p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Объем финансирования (ФБ) – … млн руб., в т.ч.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2026 г. – … млн руб</a:t>
            </a: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.,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2027 г. – … млн руб</a:t>
            </a: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., </a:t>
            </a:r>
            <a:r>
              <a:rPr lang="ru-RU" altLang="ru-RU" sz="1200" b="1" dirty="0">
                <a:solidFill>
                  <a:srgbClr val="000000"/>
                </a:solidFill>
                <a:latin typeface="Arial"/>
              </a:rPr>
              <a:t>2028 г. – … млн руб</a:t>
            </a:r>
            <a:r>
              <a:rPr lang="ru-RU" altLang="ru-RU" sz="1200" dirty="0">
                <a:solidFill>
                  <a:srgbClr val="000000"/>
                </a:solidFill>
                <a:latin typeface="Arial"/>
              </a:rPr>
              <a:t>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D2E1C22A-7B4C-422D-BE5B-216855350931}"/>
              </a:ext>
            </a:extLst>
          </p:cNvPr>
          <p:cNvSpPr/>
          <p:nvPr/>
        </p:nvSpPr>
        <p:spPr>
          <a:xfrm>
            <a:off x="288341" y="672590"/>
            <a:ext cx="1141413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400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400" i="1" dirty="0">
                <a:solidFill>
                  <a:srgbClr val="004077"/>
                </a:solidFill>
                <a:latin typeface="Arial"/>
              </a:rPr>
              <a:t>наименование работы строго из ТТХ</a:t>
            </a:r>
            <a:r>
              <a:rPr lang="ru-RU" sz="1400" dirty="0">
                <a:solidFill>
                  <a:srgbClr val="004077"/>
                </a:solidFill>
                <a:latin typeface="Arial"/>
              </a:rPr>
              <a:t>»</a:t>
            </a:r>
          </a:p>
          <a:p>
            <a:pPr algn="ctr"/>
            <a:r>
              <a:rPr lang="ru-RU" sz="1400" b="1" dirty="0">
                <a:solidFill>
                  <a:srgbClr val="004077"/>
                </a:solidFill>
                <a:latin typeface="Arial"/>
              </a:rPr>
              <a:t>Шифр «</a:t>
            </a:r>
            <a:r>
              <a:rPr lang="ru-RU" sz="1400" i="1" dirty="0">
                <a:solidFill>
                  <a:srgbClr val="004077"/>
                </a:solidFill>
                <a:latin typeface="Arial"/>
              </a:rPr>
              <a:t>…</a:t>
            </a:r>
            <a:r>
              <a:rPr lang="ru-RU" sz="14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sp>
        <p:nvSpPr>
          <p:cNvPr id="25" name="Заголовок 8">
            <a:extLst>
              <a:ext uri="{FF2B5EF4-FFF2-40B4-BE49-F238E27FC236}">
                <a16:creationId xmlns:a16="http://schemas.microsoft.com/office/drawing/2014/main" id="{52884AF6-47E1-48DC-A782-98809354AA27}"/>
              </a:ext>
            </a:extLst>
          </p:cNvPr>
          <p:cNvSpPr txBox="1">
            <a:spLocks/>
          </p:cNvSpPr>
          <p:nvPr/>
        </p:nvSpPr>
        <p:spPr>
          <a:xfrm>
            <a:off x="3695972" y="184218"/>
            <a:ext cx="4160766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26" name="圆角矩形 66">
            <a:extLst>
              <a:ext uri="{FF2B5EF4-FFF2-40B4-BE49-F238E27FC236}">
                <a16:creationId xmlns:a16="http://schemas.microsoft.com/office/drawing/2014/main" id="{D50E67A6-50B9-4626-AC78-B7AD87118EEC}"/>
              </a:ext>
            </a:extLst>
          </p:cNvPr>
          <p:cNvSpPr/>
          <p:nvPr/>
        </p:nvSpPr>
        <p:spPr>
          <a:xfrm>
            <a:off x="286947" y="1438164"/>
            <a:ext cx="11414130" cy="360000"/>
          </a:xfrm>
          <a:prstGeom prst="roundRect">
            <a:avLst>
              <a:gd name="adj" fmla="val 9218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Инициатор работы. Потенциальные соисполнители</a:t>
            </a:r>
          </a:p>
        </p:txBody>
      </p:sp>
      <p:sp>
        <p:nvSpPr>
          <p:cNvPr id="27" name="Номер слайда 26">
            <a:extLst>
              <a:ext uri="{FF2B5EF4-FFF2-40B4-BE49-F238E27FC236}">
                <a16:creationId xmlns:a16="http://schemas.microsoft.com/office/drawing/2014/main" id="{45F84480-49C3-4952-BE35-A7AD2CE0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0458" y="6356350"/>
            <a:ext cx="2743200" cy="365125"/>
          </a:xfrm>
        </p:spPr>
        <p:txBody>
          <a:bodyPr/>
          <a:lstStyle/>
          <a:p>
            <a:fld id="{E9C9AC6E-FCE4-4BF2-8BCC-194085D63CCF}" type="slidenum">
              <a:rPr lang="ru-RU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8">
            <a:extLst>
              <a:ext uri="{FF2B5EF4-FFF2-40B4-BE49-F238E27FC236}">
                <a16:creationId xmlns:a16="http://schemas.microsoft.com/office/drawing/2014/main" id="{184C8285-9325-4DA5-A3F4-9BF66473D549}"/>
              </a:ext>
            </a:extLst>
          </p:cNvPr>
          <p:cNvSpPr txBox="1">
            <a:spLocks/>
          </p:cNvSpPr>
          <p:nvPr/>
        </p:nvSpPr>
        <p:spPr>
          <a:xfrm>
            <a:off x="8232462" y="1"/>
            <a:ext cx="3468615" cy="67472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>
                <a:solidFill>
                  <a:srgbClr val="004077">
                    <a:lumMod val="75000"/>
                  </a:srgbClr>
                </a:solidFill>
                <a:latin typeface="Arial"/>
              </a:rPr>
              <a:t>Приложение.</a:t>
            </a:r>
            <a:endParaRPr lang="ru-RU" sz="1400" dirty="0">
              <a:solidFill>
                <a:srgbClr val="004077">
                  <a:lumMod val="75000"/>
                </a:srgbClr>
              </a:solidFill>
              <a:latin typeface="Arial"/>
            </a:endParaRPr>
          </a:p>
          <a:p>
            <a:pPr algn="r">
              <a:spcBef>
                <a:spcPts val="600"/>
              </a:spcBef>
              <a:defRPr/>
            </a:pPr>
            <a:r>
              <a:rPr lang="ru-RU" sz="1400" dirty="0">
                <a:solidFill>
                  <a:srgbClr val="004077">
                    <a:lumMod val="75000"/>
                  </a:srgbClr>
                </a:solidFill>
                <a:latin typeface="Arial"/>
              </a:rPr>
              <a:t>Форма 3 - ПМ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5730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C29776D-358C-4262-94F3-74688DB792F9}"/>
              </a:ext>
            </a:extLst>
          </p:cNvPr>
          <p:cNvSpPr/>
          <p:nvPr/>
        </p:nvSpPr>
        <p:spPr>
          <a:xfrm>
            <a:off x="288000" y="1130363"/>
            <a:ext cx="11378167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Какие технологии будут созданы (планируемые РИД)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EF6AFC7-4740-4EE6-A316-B22311F6E76A}"/>
              </a:ext>
            </a:extLst>
          </p:cNvPr>
          <p:cNvSpPr/>
          <p:nvPr/>
        </p:nvSpPr>
        <p:spPr>
          <a:xfrm>
            <a:off x="288000" y="2828940"/>
            <a:ext cx="113781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/>
              </a:rPr>
              <a:t>Исходя из этой информации формируются предложения по количеству индикаторов и показателей по следующей форме (года должны соответствовать срокам выполнения работы):</a:t>
            </a: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E7DE0A6A-D2EC-49D9-9A32-2B582313E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461941"/>
              </p:ext>
            </p:extLst>
          </p:nvPr>
        </p:nvGraphicFramePr>
        <p:xfrm>
          <a:off x="1371600" y="3759424"/>
          <a:ext cx="9575682" cy="2864593"/>
        </p:xfrm>
        <a:graphic>
          <a:graphicData uri="http://schemas.openxmlformats.org/drawingml/2006/table">
            <a:tbl>
              <a:tblPr/>
              <a:tblGrid>
                <a:gridCol w="6240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8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3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459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Наименование индикатора, показателя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2026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2027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0000"/>
                          </a:solidFill>
                        </a:rPr>
                        <a:t>2028 г.</a:t>
                      </a:r>
                      <a:endParaRPr lang="ru-RU" sz="12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>
                        <a:spcAft>
                          <a:spcPts val="0"/>
                        </a:spcAft>
                      </a:pPr>
                      <a:r>
                        <a:rPr lang="ru-RU" sz="1300" kern="12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вновь разработанных технологий</a:t>
                      </a:r>
                      <a:endParaRPr lang="ru-RU" sz="1300" kern="1200" spc="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300" kern="1200" spc="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300" kern="1200" spc="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14605" algn="ctr">
                        <a:spcAft>
                          <a:spcPts val="0"/>
                        </a:spcAft>
                      </a:pPr>
                      <a:endParaRPr lang="ru-RU" sz="1300" kern="1200" spc="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5166" marR="151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соответствующих </a:t>
                      </a:r>
                      <a:r>
                        <a:rPr lang="ru-RU" sz="1300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мировому уровню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146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патентов и других </a:t>
                      </a:r>
                      <a:r>
                        <a:rPr lang="ru-RU" sz="1300" spc="-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документов, удостоверяющих </a:t>
                      </a:r>
                      <a:r>
                        <a:rPr lang="ru-RU" sz="1300" spc="-1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новизну технологических решений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43380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360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права на которые закреплены за Российской Федерацией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42183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146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внедренных в производство технологий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372255"/>
                  </a:ext>
                </a:extLst>
              </a:tr>
            </a:tbl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F3F9B3D-4494-43FB-AA3F-2D274C00A873}"/>
              </a:ext>
            </a:extLst>
          </p:cNvPr>
          <p:cNvSpPr/>
          <p:nvPr/>
        </p:nvSpPr>
        <p:spPr>
          <a:xfrm>
            <a:off x="288000" y="2229211"/>
            <a:ext cx="1137816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Патент на …(изобретение, полезную модель и т.д.)  «……………» </a:t>
            </a:r>
          </a:p>
          <a:p>
            <a:pPr marL="171450" lvl="2" indent="-171450" algn="just">
              <a:spcBef>
                <a:spcPts val="300"/>
              </a:spcBef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  <a:defRPr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Секрет производства («ноу-хау») «Технология…………….»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5692A5A-89D4-4FD7-B371-76A7F3179704}"/>
              </a:ext>
            </a:extLst>
          </p:cNvPr>
          <p:cNvSpPr/>
          <p:nvPr/>
        </p:nvSpPr>
        <p:spPr>
          <a:xfrm>
            <a:off x="288000" y="1799405"/>
            <a:ext cx="113781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/>
              </a:rPr>
              <a:t>Указываются конкретные технические решения, подлежащие правовой охране, а также предполагаемый вид правовой охраны, например:</a:t>
            </a:r>
          </a:p>
        </p:txBody>
      </p:sp>
      <p:sp>
        <p:nvSpPr>
          <p:cNvPr id="23" name="Заголовок 8">
            <a:extLst>
              <a:ext uri="{FF2B5EF4-FFF2-40B4-BE49-F238E27FC236}">
                <a16:creationId xmlns:a16="http://schemas.microsoft.com/office/drawing/2014/main" id="{EC1BBB38-3ACF-49EA-B9FC-D04E367239BF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7E7C6CC4-4803-4132-AFAB-F594F88B0649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3FEE4A80-C49C-4E10-8294-F5BA52379742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1" name="Номер слайда 30">
            <a:extLst>
              <a:ext uri="{FF2B5EF4-FFF2-40B4-BE49-F238E27FC236}">
                <a16:creationId xmlns:a16="http://schemas.microsoft.com/office/drawing/2014/main" id="{A81F34CC-53EF-41E3-BECB-33788881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3707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33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4EEF0B1-E65B-453E-8E87-8FDF501D21B8}"/>
              </a:ext>
            </a:extLst>
          </p:cNvPr>
          <p:cNvSpPr/>
          <p:nvPr/>
        </p:nvSpPr>
        <p:spPr>
          <a:xfrm>
            <a:off x="292765" y="2399731"/>
            <a:ext cx="11373744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Задачи работы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A3750BE0-8F4E-4928-934D-A2D4C46CDA49}"/>
              </a:ext>
            </a:extLst>
          </p:cNvPr>
          <p:cNvSpPr/>
          <p:nvPr/>
        </p:nvSpPr>
        <p:spPr>
          <a:xfrm>
            <a:off x="292765" y="3058348"/>
            <a:ext cx="11373744" cy="9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Перечисляются все задачи, согласно ТТХ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Разработка …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Создание и испытание опытного образца …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/>
              </a:rPr>
              <a:t>ЗАДАЧИ СТОРОГО ИЗ ТТХ!!!</a:t>
            </a: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A855E745-6E07-4766-A98B-DA9441A8165D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8836F8BC-1D64-4FFA-A5ED-5EB604A59377}"/>
              </a:ext>
            </a:extLst>
          </p:cNvPr>
          <p:cNvSpPr/>
          <p:nvPr/>
        </p:nvSpPr>
        <p:spPr>
          <a:xfrm>
            <a:off x="293517" y="5423823"/>
            <a:ext cx="113729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Информация о ранее выполненных работах 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C9726EA5-6F0B-45F7-BA35-F97ADB9777DB}"/>
              </a:ext>
            </a:extLst>
          </p:cNvPr>
          <p:cNvSpPr/>
          <p:nvPr/>
        </p:nvSpPr>
        <p:spPr>
          <a:xfrm>
            <a:off x="293517" y="5990782"/>
            <a:ext cx="11372992" cy="500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Указать общие сведения о имеющемся научно-техническом заделе в области планируемого исследования: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название программы, в рамках которой выполнялись схожие работы, направления, в общем виде результаты, достижения…</a:t>
            </a:r>
          </a:p>
        </p:txBody>
      </p:sp>
      <p:sp>
        <p:nvSpPr>
          <p:cNvPr id="37" name="Заголовок 8">
            <a:extLst>
              <a:ext uri="{FF2B5EF4-FFF2-40B4-BE49-F238E27FC236}">
                <a16:creationId xmlns:a16="http://schemas.microsoft.com/office/drawing/2014/main" id="{12728044-8251-4803-8BAB-F1C2DA24D3E7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9D98778-903D-486D-812B-11C1BB9A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3707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ru-RU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123A00B-485D-4B41-B7A4-6F5AF0320FC1}"/>
              </a:ext>
            </a:extLst>
          </p:cNvPr>
          <p:cNvSpPr/>
          <p:nvPr/>
        </p:nvSpPr>
        <p:spPr>
          <a:xfrm>
            <a:off x="288342" y="1013530"/>
            <a:ext cx="11414130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Цели работы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EEA6791-51B9-4138-A638-920D4F07AB83}"/>
              </a:ext>
            </a:extLst>
          </p:cNvPr>
          <p:cNvSpPr/>
          <p:nvPr/>
        </p:nvSpPr>
        <p:spPr>
          <a:xfrm>
            <a:off x="288341" y="1438051"/>
            <a:ext cx="1141413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Создание …</a:t>
            </a:r>
          </a:p>
          <a:p>
            <a:pPr marL="171450" lvl="2" indent="-171450" algn="just">
              <a:spcAft>
                <a:spcPts val="300"/>
              </a:spcAft>
              <a:buClr>
                <a:srgbClr val="016DB7"/>
              </a:buClr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Разработка…</a:t>
            </a:r>
          </a:p>
          <a:p>
            <a:pPr marL="0" lvl="2" algn="just">
              <a:spcAft>
                <a:spcPts val="300"/>
              </a:spcAft>
              <a:buClr>
                <a:srgbClr val="016DB7"/>
              </a:buClr>
            </a:pPr>
            <a:r>
              <a:rPr lang="ru-RU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ЦЕЛИ СТРОГО ИЗ ТТХ!!! 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64D7B7-A6F5-4F09-8E4A-78D458777164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5383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78998E-B611-48CE-81F4-75D34BF8FF78}"/>
              </a:ext>
            </a:extLst>
          </p:cNvPr>
          <p:cNvSpPr/>
          <p:nvPr/>
        </p:nvSpPr>
        <p:spPr>
          <a:xfrm>
            <a:off x="289872" y="1181077"/>
            <a:ext cx="11376637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Планируемые результаты работы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621684E-84A0-4A97-95F4-6BC736F458A3}"/>
              </a:ext>
            </a:extLst>
          </p:cNvPr>
          <p:cNvSpPr/>
          <p:nvPr/>
        </p:nvSpPr>
        <p:spPr>
          <a:xfrm>
            <a:off x="289872" y="1754006"/>
            <a:ext cx="11612256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Clr>
                <a:srgbClr val="FF0000"/>
              </a:buClr>
            </a:pPr>
            <a:r>
              <a:rPr lang="ru-RU" sz="1200" dirty="0">
                <a:latin typeface="Arial"/>
              </a:rPr>
              <a:t>Перечисляются планируемые конкретные результаты работы, согласно ТТХ.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</a:pPr>
            <a:endParaRPr lang="ru-RU" sz="1200" i="1" dirty="0">
              <a:latin typeface="Arial"/>
            </a:endParaRPr>
          </a:p>
        </p:txBody>
      </p:sp>
      <p:sp>
        <p:nvSpPr>
          <p:cNvPr id="10" name="Заголовок 8">
            <a:extLst>
              <a:ext uri="{FF2B5EF4-FFF2-40B4-BE49-F238E27FC236}">
                <a16:creationId xmlns:a16="http://schemas.microsoft.com/office/drawing/2014/main" id="{476598A2-1378-4B27-B229-B02A2D2924E0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63680D9-9E7A-48F4-A9CC-4849D2DFA1C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id="{3C651EE2-C4FE-45FC-B70D-BE1895FB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3707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7D7CD31-BF0C-46D2-B212-E47A93AE764D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415264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78998E-B611-48CE-81F4-75D34BF8FF78}"/>
              </a:ext>
            </a:extLst>
          </p:cNvPr>
          <p:cNvSpPr/>
          <p:nvPr/>
        </p:nvSpPr>
        <p:spPr>
          <a:xfrm>
            <a:off x="289872" y="1181077"/>
            <a:ext cx="11376637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Планируемые результаты работы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621684E-84A0-4A97-95F4-6BC736F458A3}"/>
              </a:ext>
            </a:extLst>
          </p:cNvPr>
          <p:cNvSpPr/>
          <p:nvPr/>
        </p:nvSpPr>
        <p:spPr>
          <a:xfrm>
            <a:off x="289872" y="1754006"/>
            <a:ext cx="11612256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Clr>
                <a:srgbClr val="FF0000"/>
              </a:buClr>
            </a:pPr>
            <a:r>
              <a:rPr lang="ru-RU" sz="1200" dirty="0">
                <a:latin typeface="Arial"/>
              </a:rPr>
              <a:t>Схемы, иллюстрации</a:t>
            </a:r>
          </a:p>
          <a:p>
            <a:pPr marL="180975" indent="-180975" algn="just">
              <a:spcAft>
                <a:spcPts val="600"/>
              </a:spcAft>
              <a:buClr>
                <a:srgbClr val="FF0000"/>
              </a:buClr>
            </a:pPr>
            <a:endParaRPr lang="ru-RU" sz="1200" i="1" dirty="0">
              <a:latin typeface="Arial"/>
            </a:endParaRPr>
          </a:p>
        </p:txBody>
      </p:sp>
      <p:sp>
        <p:nvSpPr>
          <p:cNvPr id="10" name="Заголовок 8">
            <a:extLst>
              <a:ext uri="{FF2B5EF4-FFF2-40B4-BE49-F238E27FC236}">
                <a16:creationId xmlns:a16="http://schemas.microsoft.com/office/drawing/2014/main" id="{476598A2-1378-4B27-B229-B02A2D2924E0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63680D9-9E7A-48F4-A9CC-4849D2DFA1C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id="{3C651EE2-C4FE-45FC-B70D-BE1895FB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3707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A9455F5-0F0E-41BD-A404-CC1708F96E29}"/>
              </a:ext>
            </a:extLst>
          </p:cNvPr>
          <p:cNvSpPr/>
          <p:nvPr/>
        </p:nvSpPr>
        <p:spPr>
          <a:xfrm>
            <a:off x="286947" y="2292615"/>
            <a:ext cx="5567753" cy="4063727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12337CA-8626-4B87-A43F-4F33A93611E6}"/>
              </a:ext>
            </a:extLst>
          </p:cNvPr>
          <p:cNvSpPr/>
          <p:nvPr/>
        </p:nvSpPr>
        <p:spPr>
          <a:xfrm>
            <a:off x="6129693" y="2292615"/>
            <a:ext cx="5567753" cy="172058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3687F9E7-F054-4576-9F75-65B49E7FDE3D}"/>
              </a:ext>
            </a:extLst>
          </p:cNvPr>
          <p:cNvSpPr/>
          <p:nvPr/>
        </p:nvSpPr>
        <p:spPr>
          <a:xfrm>
            <a:off x="6129693" y="4635757"/>
            <a:ext cx="5567753" cy="172058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42666E9-E936-431A-BB6A-6BEEE7490830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103627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1972C07-6FD8-4433-9AAF-69D452CB7EEE}"/>
              </a:ext>
            </a:extLst>
          </p:cNvPr>
          <p:cNvSpPr/>
          <p:nvPr/>
        </p:nvSpPr>
        <p:spPr>
          <a:xfrm>
            <a:off x="293417" y="1191066"/>
            <a:ext cx="113730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Технико-экономическое обоснование разработки</a:t>
            </a:r>
          </a:p>
        </p:txBody>
      </p:sp>
      <p:sp>
        <p:nvSpPr>
          <p:cNvPr id="23" name="Заголовок 8">
            <a:extLst>
              <a:ext uri="{FF2B5EF4-FFF2-40B4-BE49-F238E27FC236}">
                <a16:creationId xmlns:a16="http://schemas.microsoft.com/office/drawing/2014/main" id="{798BBEF2-13CE-46FA-9033-AEB2FD76DDD4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10FD870-78D6-4871-A822-83C65598C60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9772E0-FE56-4D4A-B9FB-37CB0AA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08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DA81CB7-9EA6-4E82-86E7-0A026AFC3B47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D9420-61C6-4396-A9B0-01E031DF4FE6}"/>
              </a:ext>
            </a:extLst>
          </p:cNvPr>
          <p:cNvSpPr txBox="1"/>
          <p:nvPr/>
        </p:nvSpPr>
        <p:spPr>
          <a:xfrm>
            <a:off x="293416" y="1811030"/>
            <a:ext cx="96849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Обоснование текущей и перспективной потребности в разрабатываемом изделии 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456281-CC1E-44DE-A5DA-FA0E93E7483C}"/>
              </a:ext>
            </a:extLst>
          </p:cNvPr>
          <p:cNvSpPr txBox="1"/>
          <p:nvPr/>
        </p:nvSpPr>
        <p:spPr>
          <a:xfrm>
            <a:off x="293416" y="3310637"/>
            <a:ext cx="91820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Обоснование прогнозной стоимости разрабатываемого изделия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59B2B7-ACB0-4CBB-967F-893EB7298195}"/>
              </a:ext>
            </a:extLst>
          </p:cNvPr>
          <p:cNvSpPr txBox="1"/>
          <p:nvPr/>
        </p:nvSpPr>
        <p:spPr>
          <a:xfrm>
            <a:off x="293417" y="4810244"/>
            <a:ext cx="113449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Обоснование перспектив организации производства разрабатываемого изделия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4932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1972C07-6FD8-4433-9AAF-69D452CB7EEE}"/>
              </a:ext>
            </a:extLst>
          </p:cNvPr>
          <p:cNvSpPr/>
          <p:nvPr/>
        </p:nvSpPr>
        <p:spPr>
          <a:xfrm>
            <a:off x="293417" y="1191066"/>
            <a:ext cx="113730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Структура кооперации</a:t>
            </a:r>
          </a:p>
        </p:txBody>
      </p:sp>
      <p:sp>
        <p:nvSpPr>
          <p:cNvPr id="23" name="Заголовок 8">
            <a:extLst>
              <a:ext uri="{FF2B5EF4-FFF2-40B4-BE49-F238E27FC236}">
                <a16:creationId xmlns:a16="http://schemas.microsoft.com/office/drawing/2014/main" id="{798BBEF2-13CE-46FA-9033-AEB2FD76DDD4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10FD870-78D6-4871-A822-83C65598C60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9772E0-FE56-4D4A-B9FB-37CB0AA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08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DA81CB7-9EA6-4E82-86E7-0A026AFC3B47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ADE43FA-4AF7-41B9-BBC0-00377FE87AD8}"/>
              </a:ext>
            </a:extLst>
          </p:cNvPr>
          <p:cNvSpPr/>
          <p:nvPr/>
        </p:nvSpPr>
        <p:spPr>
          <a:xfrm>
            <a:off x="1560945" y="1825630"/>
            <a:ext cx="2142836" cy="84016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Головной исполнитель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F7FB0AE-CDE5-476D-8C5F-83C38A1268C0}"/>
              </a:ext>
            </a:extLst>
          </p:cNvPr>
          <p:cNvSpPr/>
          <p:nvPr/>
        </p:nvSpPr>
        <p:spPr>
          <a:xfrm>
            <a:off x="1560945" y="3198534"/>
            <a:ext cx="2142836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Предполагаемый соисполнитель 1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3FA00E0-77B7-49B9-8083-25A4122B4E13}"/>
              </a:ext>
            </a:extLst>
          </p:cNvPr>
          <p:cNvSpPr/>
          <p:nvPr/>
        </p:nvSpPr>
        <p:spPr>
          <a:xfrm>
            <a:off x="1560945" y="4306897"/>
            <a:ext cx="2142836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Предполагаемый соисполнитель 2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A2F409E-1847-4821-B8AC-B662C18122B8}"/>
              </a:ext>
            </a:extLst>
          </p:cNvPr>
          <p:cNvSpPr/>
          <p:nvPr/>
        </p:nvSpPr>
        <p:spPr>
          <a:xfrm>
            <a:off x="1560945" y="5408431"/>
            <a:ext cx="2142836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Предполагаемый соисполнитель …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61BC926E-5873-4495-BCBB-1CCEA0D91138}"/>
              </a:ext>
            </a:extLst>
          </p:cNvPr>
          <p:cNvSpPr/>
          <p:nvPr/>
        </p:nvSpPr>
        <p:spPr>
          <a:xfrm>
            <a:off x="4096067" y="3198534"/>
            <a:ext cx="506473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В части работ: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>
                <a:solidFill>
                  <a:schemeClr val="tx1"/>
                </a:solidFill>
              </a:rPr>
              <a:t>…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2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0F2BB50-53BB-446D-A660-F78546B39E44}"/>
              </a:ext>
            </a:extLst>
          </p:cNvPr>
          <p:cNvSpPr/>
          <p:nvPr/>
        </p:nvSpPr>
        <p:spPr>
          <a:xfrm>
            <a:off x="4096067" y="1825629"/>
            <a:ext cx="5064733" cy="84016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В части работ: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79A9540-5D6F-4390-B437-8DC3F0A0640F}"/>
              </a:ext>
            </a:extLst>
          </p:cNvPr>
          <p:cNvSpPr/>
          <p:nvPr/>
        </p:nvSpPr>
        <p:spPr>
          <a:xfrm>
            <a:off x="4096067" y="4306896"/>
            <a:ext cx="506473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В части работ: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BE4D5626-9F44-4C41-8EF6-4556B9CB29A8}"/>
              </a:ext>
            </a:extLst>
          </p:cNvPr>
          <p:cNvSpPr/>
          <p:nvPr/>
        </p:nvSpPr>
        <p:spPr>
          <a:xfrm>
            <a:off x="4096067" y="5408430"/>
            <a:ext cx="506473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В части работ: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  <a:p>
            <a:r>
              <a:rPr lang="ru-RU" sz="1200" dirty="0">
                <a:solidFill>
                  <a:schemeClr val="tx1"/>
                </a:solidFill>
              </a:rPr>
              <a:t>…</a:t>
            </a:r>
          </a:p>
        </p:txBody>
      </p:sp>
      <p:cxnSp>
        <p:nvCxnSpPr>
          <p:cNvPr id="30" name="Соединитель: уступ 29">
            <a:extLst>
              <a:ext uri="{FF2B5EF4-FFF2-40B4-BE49-F238E27FC236}">
                <a16:creationId xmlns:a16="http://schemas.microsoft.com/office/drawing/2014/main" id="{640FF03D-21F1-4774-A78B-7CCCF5298E82}"/>
              </a:ext>
            </a:extLst>
          </p:cNvPr>
          <p:cNvCxnSpPr>
            <a:cxnSpLocks/>
            <a:stCxn id="13" idx="1"/>
            <a:endCxn id="18" idx="1"/>
          </p:cNvCxnSpPr>
          <p:nvPr/>
        </p:nvCxnSpPr>
        <p:spPr>
          <a:xfrm rot="10800000" flipV="1">
            <a:off x="1560945" y="2245712"/>
            <a:ext cx="12700" cy="2481267"/>
          </a:xfrm>
          <a:prstGeom prst="bentConnector3">
            <a:avLst>
              <a:gd name="adj1" fmla="val 3600000"/>
            </a:avLst>
          </a:prstGeom>
          <a:ln>
            <a:solidFill>
              <a:schemeClr val="bg2">
                <a:lumMod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: уступ 30">
            <a:extLst>
              <a:ext uri="{FF2B5EF4-FFF2-40B4-BE49-F238E27FC236}">
                <a16:creationId xmlns:a16="http://schemas.microsoft.com/office/drawing/2014/main" id="{E5C91E72-CD9D-48D8-B191-345D9F620E93}"/>
              </a:ext>
            </a:extLst>
          </p:cNvPr>
          <p:cNvCxnSpPr>
            <a:cxnSpLocks/>
            <a:stCxn id="13" idx="1"/>
            <a:endCxn id="24" idx="1"/>
          </p:cNvCxnSpPr>
          <p:nvPr/>
        </p:nvCxnSpPr>
        <p:spPr>
          <a:xfrm rot="10800000" flipV="1">
            <a:off x="1560945" y="2245712"/>
            <a:ext cx="12700" cy="3582801"/>
          </a:xfrm>
          <a:prstGeom prst="bentConnector3">
            <a:avLst>
              <a:gd name="adj1" fmla="val 5490000"/>
            </a:avLst>
          </a:prstGeom>
          <a:ln>
            <a:solidFill>
              <a:schemeClr val="bg2">
                <a:lumMod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id="{C41F293D-39ED-4082-B008-2F01EBD28229}"/>
              </a:ext>
            </a:extLst>
          </p:cNvPr>
          <p:cNvCxnSpPr>
            <a:cxnSpLocks/>
            <a:stCxn id="13" idx="3"/>
            <a:endCxn id="27" idx="1"/>
          </p:cNvCxnSpPr>
          <p:nvPr/>
        </p:nvCxnSpPr>
        <p:spPr>
          <a:xfrm flipV="1">
            <a:off x="3703781" y="2245712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052D04F6-27AF-459B-A5C8-A06180096A40}"/>
              </a:ext>
            </a:extLst>
          </p:cNvPr>
          <p:cNvCxnSpPr>
            <a:cxnSpLocks/>
            <a:stCxn id="17" idx="3"/>
            <a:endCxn id="26" idx="1"/>
          </p:cNvCxnSpPr>
          <p:nvPr/>
        </p:nvCxnSpPr>
        <p:spPr>
          <a:xfrm>
            <a:off x="3703781" y="3618617"/>
            <a:ext cx="392286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782318ED-B3BB-483E-8BA6-B4FFDDBFC3EE}"/>
              </a:ext>
            </a:extLst>
          </p:cNvPr>
          <p:cNvCxnSpPr>
            <a:cxnSpLocks/>
            <a:stCxn id="18" idx="3"/>
            <a:endCxn id="28" idx="1"/>
          </p:cNvCxnSpPr>
          <p:nvPr/>
        </p:nvCxnSpPr>
        <p:spPr>
          <a:xfrm flipV="1">
            <a:off x="3703781" y="4726979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B89DF168-8722-459D-8CA4-DE38D08A1A0A}"/>
              </a:ext>
            </a:extLst>
          </p:cNvPr>
          <p:cNvCxnSpPr>
            <a:cxnSpLocks/>
            <a:stCxn id="24" idx="3"/>
            <a:endCxn id="29" idx="1"/>
          </p:cNvCxnSpPr>
          <p:nvPr/>
        </p:nvCxnSpPr>
        <p:spPr>
          <a:xfrm flipV="1">
            <a:off x="3703781" y="5828513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: уступ 41">
            <a:extLst>
              <a:ext uri="{FF2B5EF4-FFF2-40B4-BE49-F238E27FC236}">
                <a16:creationId xmlns:a16="http://schemas.microsoft.com/office/drawing/2014/main" id="{50883CE7-D907-47E2-AA2E-7E05216930E5}"/>
              </a:ext>
            </a:extLst>
          </p:cNvPr>
          <p:cNvCxnSpPr>
            <a:cxnSpLocks/>
            <a:stCxn id="13" idx="1"/>
            <a:endCxn id="17" idx="1"/>
          </p:cNvCxnSpPr>
          <p:nvPr/>
        </p:nvCxnSpPr>
        <p:spPr>
          <a:xfrm rot="10800000" flipV="1">
            <a:off x="1560945" y="2245713"/>
            <a:ext cx="12700" cy="1372904"/>
          </a:xfrm>
          <a:prstGeom prst="bentConnector3">
            <a:avLst>
              <a:gd name="adj1" fmla="val 1800000"/>
            </a:avLst>
          </a:prstGeom>
          <a:ln>
            <a:solidFill>
              <a:schemeClr val="bg2">
                <a:lumMod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F5878C8C-99BE-4498-9756-8C6211D2FA48}"/>
              </a:ext>
            </a:extLst>
          </p:cNvPr>
          <p:cNvSpPr/>
          <p:nvPr/>
        </p:nvSpPr>
        <p:spPr>
          <a:xfrm>
            <a:off x="9553086" y="3198534"/>
            <a:ext cx="211342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Стоимость работ соисполнителя 1: … млн руб.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F10B4341-47D2-4A47-8B51-7E88802E08D9}"/>
              </a:ext>
            </a:extLst>
          </p:cNvPr>
          <p:cNvSpPr/>
          <p:nvPr/>
        </p:nvSpPr>
        <p:spPr>
          <a:xfrm>
            <a:off x="9553086" y="1825629"/>
            <a:ext cx="2113423" cy="84016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Стоимость собственных работ: … млн руб.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1B00093C-EA15-4EB8-AF0B-D709BB8F6829}"/>
              </a:ext>
            </a:extLst>
          </p:cNvPr>
          <p:cNvSpPr/>
          <p:nvPr/>
        </p:nvSpPr>
        <p:spPr>
          <a:xfrm>
            <a:off x="9553086" y="4306896"/>
            <a:ext cx="211342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Стоимость работ соисполнителя 2 : … млн руб.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43B6D53A-1DBB-4C74-A056-7DC5A7479C99}"/>
              </a:ext>
            </a:extLst>
          </p:cNvPr>
          <p:cNvSpPr/>
          <p:nvPr/>
        </p:nvSpPr>
        <p:spPr>
          <a:xfrm>
            <a:off x="9553086" y="5408430"/>
            <a:ext cx="2113423" cy="84016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>
                <a:solidFill>
                  <a:schemeClr val="tx1"/>
                </a:solidFill>
              </a:rPr>
              <a:t>Стоимость работ соисполнителя …: … млн руб.</a:t>
            </a:r>
          </a:p>
        </p:txBody>
      </p: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DBD7730A-48D8-4CC8-B985-776494476622}"/>
              </a:ext>
            </a:extLst>
          </p:cNvPr>
          <p:cNvCxnSpPr>
            <a:cxnSpLocks/>
          </p:cNvCxnSpPr>
          <p:nvPr/>
        </p:nvCxnSpPr>
        <p:spPr>
          <a:xfrm flipV="1">
            <a:off x="9160800" y="2245712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id="{90FEA44A-B832-4832-930A-F91339BB919D}"/>
              </a:ext>
            </a:extLst>
          </p:cNvPr>
          <p:cNvCxnSpPr>
            <a:cxnSpLocks/>
          </p:cNvCxnSpPr>
          <p:nvPr/>
        </p:nvCxnSpPr>
        <p:spPr>
          <a:xfrm>
            <a:off x="9160800" y="3618617"/>
            <a:ext cx="392286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1CC90FF7-E0A8-40CF-B768-EBEED05B5CA3}"/>
              </a:ext>
            </a:extLst>
          </p:cNvPr>
          <p:cNvCxnSpPr>
            <a:cxnSpLocks/>
          </p:cNvCxnSpPr>
          <p:nvPr/>
        </p:nvCxnSpPr>
        <p:spPr>
          <a:xfrm flipV="1">
            <a:off x="9160800" y="4726979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7B9AF34C-8BA6-4C26-BAB4-D27AA7251C2B}"/>
              </a:ext>
            </a:extLst>
          </p:cNvPr>
          <p:cNvCxnSpPr>
            <a:cxnSpLocks/>
          </p:cNvCxnSpPr>
          <p:nvPr/>
        </p:nvCxnSpPr>
        <p:spPr>
          <a:xfrm flipV="1">
            <a:off x="9160800" y="5828513"/>
            <a:ext cx="392286" cy="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009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1972C07-6FD8-4433-9AAF-69D452CB7EEE}"/>
              </a:ext>
            </a:extLst>
          </p:cNvPr>
          <p:cNvSpPr/>
          <p:nvPr/>
        </p:nvSpPr>
        <p:spPr>
          <a:xfrm>
            <a:off x="293417" y="1191066"/>
            <a:ext cx="113730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Структура цены НИР (или ОКР)</a:t>
            </a:r>
          </a:p>
        </p:txBody>
      </p:sp>
      <p:sp>
        <p:nvSpPr>
          <p:cNvPr id="23" name="Заголовок 8">
            <a:extLst>
              <a:ext uri="{FF2B5EF4-FFF2-40B4-BE49-F238E27FC236}">
                <a16:creationId xmlns:a16="http://schemas.microsoft.com/office/drawing/2014/main" id="{798BBEF2-13CE-46FA-9033-AEB2FD76DDD4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10FD870-78D6-4871-A822-83C65598C60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9772E0-FE56-4D4A-B9FB-37CB0AA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08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DA81CB7-9EA6-4E82-86E7-0A026AFC3B47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:a16="http://schemas.microsoft.com/office/drawing/2014/main" id="{F7E82E3F-37A0-4518-BFF1-3A70A6B8B9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901393"/>
              </p:ext>
            </p:extLst>
          </p:nvPr>
        </p:nvGraphicFramePr>
        <p:xfrm>
          <a:off x="293417" y="1835784"/>
          <a:ext cx="11373093" cy="45205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8133">
                  <a:extLst>
                    <a:ext uri="{9D8B030D-6E8A-4147-A177-3AD203B41FA5}">
                      <a16:colId xmlns:a16="http://schemas.microsoft.com/office/drawing/2014/main" val="660446087"/>
                    </a:ext>
                  </a:extLst>
                </a:gridCol>
                <a:gridCol w="7063740">
                  <a:extLst>
                    <a:ext uri="{9D8B030D-6E8A-4147-A177-3AD203B41FA5}">
                      <a16:colId xmlns:a16="http://schemas.microsoft.com/office/drawing/2014/main" val="3361117101"/>
                    </a:ext>
                  </a:extLst>
                </a:gridCol>
                <a:gridCol w="3631220">
                  <a:extLst>
                    <a:ext uri="{9D8B030D-6E8A-4147-A177-3AD203B41FA5}">
                      <a16:colId xmlns:a16="http://schemas.microsoft.com/office/drawing/2014/main" val="2598031666"/>
                    </a:ext>
                  </a:extLst>
                </a:gridCol>
              </a:tblGrid>
              <a:tr h="101072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Стоимость, руб.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536787"/>
                  </a:ext>
                </a:extLst>
              </a:tr>
              <a:tr h="89613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оплату труда работников, непосредственно занятых созданием научно-технической продукции (фонд оплаты труда)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443115"/>
                  </a:ext>
                </a:extLst>
              </a:tr>
              <a:tr h="52274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на материалы, спецоборудование для научных (экспериментальных) работ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1845953"/>
                  </a:ext>
                </a:extLst>
              </a:tr>
              <a:tr h="52274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прямые расходы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03905249"/>
                  </a:ext>
                </a:extLst>
              </a:tr>
              <a:tr h="52274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Накладные расходы</a:t>
                      </a:r>
                      <a:endParaRPr lang="ru-RU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1006148"/>
                  </a:ext>
                </a:extLst>
              </a:tr>
              <a:tr h="52274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Затраты по работам, выполняемым сторонними организациями и предприятиями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6695015"/>
                  </a:ext>
                </a:extLst>
              </a:tr>
              <a:tr h="522741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Себестоимость работ</a:t>
                      </a:r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981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807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CE7AAF-3E24-4859-8003-76BF8DC405C3}"/>
              </a:ext>
            </a:extLst>
          </p:cNvPr>
          <p:cNvSpPr/>
          <p:nvPr/>
        </p:nvSpPr>
        <p:spPr>
          <a:xfrm>
            <a:off x="287339" y="1189919"/>
            <a:ext cx="11378168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Сравнение с аналогами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F52AF7F-CE09-4520-BA5E-B66F049C6F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0630"/>
              </p:ext>
            </p:extLst>
          </p:nvPr>
        </p:nvGraphicFramePr>
        <p:xfrm>
          <a:off x="377190" y="1814694"/>
          <a:ext cx="11378169" cy="1906747"/>
        </p:xfrm>
        <a:graphic>
          <a:graphicData uri="http://schemas.openxmlformats.org/drawingml/2006/table">
            <a:tbl>
              <a:tblPr firstRow="1" bandRow="1"/>
              <a:tblGrid>
                <a:gridCol w="3060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9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9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94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87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Наименование параметра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</a:rPr>
                        <a:t>Аналог 1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«…»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</a:rPr>
                        <a:t>Аналог 2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«…»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</a:rPr>
                        <a:t>Аналог …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«…»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7E8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Arial"/>
                          <a:cs typeface="Times New Roman"/>
                        </a:rPr>
                        <a:t>Создаваемое в рамках темы оборудование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j-lt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1. Скорость, м/с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2. Дальность, км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0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0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0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0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4077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859864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D81202-616D-4571-A4B9-E23825B27D1D}"/>
              </a:ext>
            </a:extLst>
          </p:cNvPr>
          <p:cNvSpPr/>
          <p:nvPr/>
        </p:nvSpPr>
        <p:spPr>
          <a:xfrm>
            <a:off x="287338" y="3842741"/>
            <a:ext cx="1137816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FF0000"/>
                </a:solidFill>
                <a:latin typeface="Arial"/>
              </a:rPr>
              <a:t>Аналог может быть как отечественного, так и зарубежного производства. Если аналогов несколько – необходимо добавить дополнительные столбцы (в соответствии с количеством аналогов).</a:t>
            </a:r>
          </a:p>
          <a:p>
            <a:pPr algn="just"/>
            <a:endParaRPr lang="ru-RU" sz="1200" dirty="0">
              <a:solidFill>
                <a:srgbClr val="FF0000"/>
              </a:solidFill>
              <a:latin typeface="Arial"/>
            </a:endParaRPr>
          </a:p>
          <a:p>
            <a:pPr algn="just"/>
            <a:r>
              <a:rPr lang="ru-RU" sz="1200" dirty="0">
                <a:solidFill>
                  <a:srgbClr val="FF0000"/>
                </a:solidFill>
                <a:latin typeface="Arial"/>
              </a:rPr>
              <a:t>Среди параметров сравнения указывать наиболее значимые параметры, в том числе по которым </a:t>
            </a:r>
            <a:r>
              <a:rPr lang="ru-RU" sz="1200" b="1" dirty="0">
                <a:solidFill>
                  <a:srgbClr val="FF0000"/>
                </a:solidFill>
                <a:latin typeface="Arial"/>
              </a:rPr>
              <a:t>предлагаемое к созданию оборудование (технологии) превосходит/уступает существующим аналогам</a:t>
            </a:r>
            <a:r>
              <a:rPr lang="ru-RU" sz="1200" dirty="0">
                <a:solidFill>
                  <a:srgbClr val="FF0000"/>
                </a:solidFill>
                <a:latin typeface="Arial"/>
              </a:rPr>
              <a:t>.</a:t>
            </a:r>
          </a:p>
        </p:txBody>
      </p:sp>
      <p:sp>
        <p:nvSpPr>
          <p:cNvPr id="11" name="Заголовок 8">
            <a:extLst>
              <a:ext uri="{FF2B5EF4-FFF2-40B4-BE49-F238E27FC236}">
                <a16:creationId xmlns:a16="http://schemas.microsoft.com/office/drawing/2014/main" id="{BC90D3B8-45F7-4D0D-8EB1-934991FE9006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FBE2B68F-C99C-48B5-B80B-086C4880613D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F253F0C-DC4F-410B-9ACE-D32B24E2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43707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1FCA611-E926-499A-92F8-4CBFF4ED5305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439469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ABAE4EC-56ED-4E2F-88B0-03DB151CBCD7}"/>
              </a:ext>
            </a:extLst>
          </p:cNvPr>
          <p:cNvSpPr/>
          <p:nvPr/>
        </p:nvSpPr>
        <p:spPr>
          <a:xfrm>
            <a:off x="288000" y="2976879"/>
            <a:ext cx="113730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Перспективы внедрения результатов работы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B670EF3-68B5-46AC-BD5B-1C0CABE4BDE9}"/>
              </a:ext>
            </a:extLst>
          </p:cNvPr>
          <p:cNvSpPr/>
          <p:nvPr/>
        </p:nvSpPr>
        <p:spPr>
          <a:xfrm>
            <a:off x="293417" y="3470473"/>
            <a:ext cx="11378509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Должны быть указаны </a:t>
            </a:r>
            <a:r>
              <a:rPr lang="ru-RU" sz="1200" u="sng" dirty="0">
                <a:solidFill>
                  <a:srgbClr val="000000"/>
                </a:solidFill>
                <a:latin typeface="Arial"/>
              </a:rPr>
              <a:t>конкретные</a:t>
            </a:r>
            <a:r>
              <a:rPr lang="ru-RU" sz="1200" dirty="0">
                <a:solidFill>
                  <a:srgbClr val="000000"/>
                </a:solidFill>
                <a:latin typeface="Arial"/>
              </a:rPr>
              <a:t> данные о том, кем и при каких условиях и какой именно результат планируемой к выполнению НИР или ОКР, может быть использован.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Ориентировочные сроки внедрения - ……….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BE8723C7-7205-4269-AA5B-7735A431ED6C}"/>
              </a:ext>
            </a:extLst>
          </p:cNvPr>
          <p:cNvSpPr/>
          <p:nvPr/>
        </p:nvSpPr>
        <p:spPr>
          <a:xfrm>
            <a:off x="293417" y="5386731"/>
            <a:ext cx="11378509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Образцы ВВСТ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D9F0C45-2960-449A-9DBD-5A406C005919}"/>
              </a:ext>
            </a:extLst>
          </p:cNvPr>
          <p:cNvSpPr/>
          <p:nvPr/>
        </p:nvSpPr>
        <p:spPr>
          <a:xfrm>
            <a:off x="298834" y="5931648"/>
            <a:ext cx="113730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Должны быть указаны образцы ВВСТ, в ходе создания (модернизации) которых будут использованы результаты данной НИР / ОКР.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7CE63AD-A5DE-4C6A-88C9-250F3EEEF570}"/>
              </a:ext>
            </a:extLst>
          </p:cNvPr>
          <p:cNvSpPr/>
          <p:nvPr/>
        </p:nvSpPr>
        <p:spPr>
          <a:xfrm>
            <a:off x="293417" y="1731774"/>
            <a:ext cx="1161225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600"/>
              </a:spcAft>
              <a:buClr>
                <a:srgbClr val="FF0000"/>
              </a:buClr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Перечисляется эффект выполнения работы </a:t>
            </a:r>
            <a:r>
              <a:rPr lang="ru-RU" sz="1200" u="sng" dirty="0">
                <a:solidFill>
                  <a:srgbClr val="000000"/>
                </a:solidFill>
                <a:latin typeface="Arial"/>
              </a:rPr>
              <a:t>с указанием качественных / количественных показателей</a:t>
            </a:r>
            <a:r>
              <a:rPr lang="ru-RU" sz="1200" dirty="0">
                <a:solidFill>
                  <a:srgbClr val="000000"/>
                </a:solidFill>
                <a:latin typeface="Arial"/>
              </a:rPr>
              <a:t>, например: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Повышение энергоэффективности на 30%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Повышение надёжности и технологичности….</a:t>
            </a:r>
          </a:p>
          <a:p>
            <a:pPr marL="180975" indent="-180975" algn="just" fontAlgn="base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rgbClr val="000000"/>
                </a:solidFill>
                <a:latin typeface="Arial"/>
              </a:rPr>
              <a:t>Снижение эксплуатационных затрат в 1,5 раза.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61972C07-6FD8-4433-9AAF-69D452CB7EEE}"/>
              </a:ext>
            </a:extLst>
          </p:cNvPr>
          <p:cNvSpPr/>
          <p:nvPr/>
        </p:nvSpPr>
        <p:spPr>
          <a:xfrm>
            <a:off x="293417" y="1191066"/>
            <a:ext cx="11373092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51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outerShdw blurRad="76200" dist="38100" dir="2700000" algn="tl" rotWithShape="0">
              <a:prstClr val="black">
                <a:alpha val="14000"/>
              </a:prstClr>
            </a:outerShdw>
          </a:effectLst>
        </p:spPr>
        <p:txBody>
          <a:bodyPr lIns="68589" tIns="34295" rIns="68589" bIns="34295" rtlCol="0" anchor="ctr"/>
          <a:lstStyle/>
          <a:p>
            <a:pPr algn="ctr">
              <a:spcBef>
                <a:spcPts val="600"/>
              </a:spcBef>
            </a:pPr>
            <a:r>
              <a:rPr lang="ru-RU" sz="1400" b="1" kern="0" dirty="0">
                <a:latin typeface="Arial"/>
                <a:cs typeface="Arial" pitchFamily="34" charset="0"/>
              </a:rPr>
              <a:t>Ожидаемый эффект</a:t>
            </a:r>
          </a:p>
        </p:txBody>
      </p:sp>
      <p:sp>
        <p:nvSpPr>
          <p:cNvPr id="23" name="Заголовок 8">
            <a:extLst>
              <a:ext uri="{FF2B5EF4-FFF2-40B4-BE49-F238E27FC236}">
                <a16:creationId xmlns:a16="http://schemas.microsoft.com/office/drawing/2014/main" id="{798BBEF2-13CE-46FA-9033-AEB2FD76DDD4}"/>
              </a:ext>
            </a:extLst>
          </p:cNvPr>
          <p:cNvSpPr txBox="1">
            <a:spLocks/>
          </p:cNvSpPr>
          <p:nvPr/>
        </p:nvSpPr>
        <p:spPr>
          <a:xfrm>
            <a:off x="286947" y="184218"/>
            <a:ext cx="11351432" cy="26346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600"/>
              </a:spcBef>
              <a:defRPr/>
            </a:pPr>
            <a:r>
              <a:rPr lang="ru-RU" sz="1400" b="1" dirty="0">
                <a:solidFill>
                  <a:srgbClr val="004077">
                    <a:lumMod val="75000"/>
                  </a:srgbClr>
                </a:solidFill>
                <a:latin typeface="Arial"/>
              </a:rPr>
              <a:t>Подгруппа № … «….»</a:t>
            </a:r>
            <a:endParaRPr lang="ru-RU" dirty="0">
              <a:solidFill>
                <a:srgbClr val="004077"/>
              </a:solidFill>
              <a:latin typeface="Arial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10FD870-78D6-4871-A822-83C65598C603}"/>
              </a:ext>
            </a:extLst>
          </p:cNvPr>
          <p:cNvCxnSpPr/>
          <p:nvPr/>
        </p:nvCxnSpPr>
        <p:spPr>
          <a:xfrm>
            <a:off x="288342" y="916501"/>
            <a:ext cx="11378167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cxn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C9772E0-FE56-4D4A-B9FB-37CB0AA24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608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E9C9AC6E-FCE4-4BF2-8BCC-194085D63CCF}" type="slidenum">
              <a:rPr lang="ru-RU"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DA81CB7-9EA6-4E82-86E7-0A026AFC3B47}"/>
              </a:ext>
            </a:extLst>
          </p:cNvPr>
          <p:cNvSpPr/>
          <p:nvPr/>
        </p:nvSpPr>
        <p:spPr>
          <a:xfrm>
            <a:off x="272480" y="480946"/>
            <a:ext cx="117144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4077"/>
                </a:solidFill>
                <a:latin typeface="Arial"/>
              </a:rPr>
              <a:t>НИР (или ОКР) «</a:t>
            </a:r>
            <a:r>
              <a:rPr lang="ru-RU" sz="1800" i="1" dirty="0">
                <a:solidFill>
                  <a:srgbClr val="004077"/>
                </a:solidFill>
                <a:latin typeface="Arial"/>
              </a:rPr>
              <a:t>шифр</a:t>
            </a:r>
            <a:r>
              <a:rPr lang="ru-RU" sz="1800" b="1" dirty="0">
                <a:solidFill>
                  <a:srgbClr val="004077"/>
                </a:solidFill>
                <a:latin typeface="Arial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999EDC-F658-4269-9EC6-6606409D2AD3}"/>
              </a:ext>
            </a:extLst>
          </p:cNvPr>
          <p:cNvSpPr txBox="1"/>
          <p:nvPr/>
        </p:nvSpPr>
        <p:spPr>
          <a:xfrm>
            <a:off x="277091" y="4260583"/>
            <a:ext cx="4480197" cy="112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Не указывать шаблонные фразы, </a:t>
            </a:r>
            <a:r>
              <a:rPr kumimoji="0" lang="ru-RU" sz="12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напрмер</a:t>
            </a: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- конструкторскими бюро - проектантами морской техники;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- предприятиями - изготовителями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-  организациями, осуществляющими …;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- предприятиями-проектантами и заводами-строителями …..: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- предприятиями-изготовителями оборудования …..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8021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876</Words>
  <Application>Microsoft Office PowerPoint</Application>
  <PresentationFormat>Широкоэкранный</PresentationFormat>
  <Paragraphs>160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Ros.s.i</dc:creator>
  <cp:lastModifiedBy>Ros.s.i</cp:lastModifiedBy>
  <cp:revision>60</cp:revision>
  <dcterms:created xsi:type="dcterms:W3CDTF">2024-07-23T07:23:54Z</dcterms:created>
  <dcterms:modified xsi:type="dcterms:W3CDTF">2026-03-25T10:20:41Z</dcterms:modified>
</cp:coreProperties>
</file>